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80" r:id="rId6"/>
    <p:sldId id="258" r:id="rId7"/>
    <p:sldId id="281" r:id="rId8"/>
    <p:sldId id="288" r:id="rId9"/>
    <p:sldId id="282" r:id="rId10"/>
    <p:sldId id="283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6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0E730-E4D7-423A-8755-F9B360A89D8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1FDE1-3517-49AB-8C87-4F6AF5C9C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2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A8922-F795-4BCE-A482-D2D28C05AC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2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6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0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6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4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8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205-FA66-4E87-BA04-5FF7A5C5CE1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7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13683"/>
            <a:ext cx="12192000" cy="237744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779644"/>
            <a:ext cx="12192000" cy="237744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://www.granvilleschools.org/Downloads/Logo%20Prin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8" t="14441" r="11860" b="17258"/>
          <a:stretch/>
        </p:blipFill>
        <p:spPr bwMode="auto">
          <a:xfrm>
            <a:off x="3726286" y="897692"/>
            <a:ext cx="4739423" cy="182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6220" y="4448443"/>
            <a:ext cx="11541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Monthly Financial Report – April 2021</a:t>
            </a:r>
          </a:p>
        </p:txBody>
      </p:sp>
    </p:spTree>
    <p:extLst>
      <p:ext uri="{BB962C8B-B14F-4D97-AF65-F5344CB8AC3E}">
        <p14:creationId xmlns:p14="http://schemas.microsoft.com/office/powerpoint/2010/main" val="394246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4D82B7A-4A7A-40EF-A626-09D51E337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75" y="1719743"/>
            <a:ext cx="11442845" cy="34814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2353" y="179353"/>
            <a:ext cx="6107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Cash Balance Comparison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B62BC66-6311-497A-B7CD-485BA4CCEAE5}"/>
              </a:ext>
            </a:extLst>
          </p:cNvPr>
          <p:cNvSpPr txBox="1"/>
          <p:nvPr/>
        </p:nvSpPr>
        <p:spPr>
          <a:xfrm>
            <a:off x="4798244" y="5713818"/>
            <a:ext cx="5143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$4.1 million more than last April – due to mainly due to phase-in of income tax collections.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DD9CC599-A0D9-48DE-AF6F-0A2C9F1DEC96}"/>
              </a:ext>
            </a:extLst>
          </p:cNvPr>
          <p:cNvCxnSpPr>
            <a:cxnSpLocks/>
          </p:cNvCxnSpPr>
          <p:nvPr/>
        </p:nvCxnSpPr>
        <p:spPr>
          <a:xfrm flipV="1">
            <a:off x="9429051" y="4177027"/>
            <a:ext cx="0" cy="14481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99729E09-31FC-4252-89AF-D7F96E43C953}"/>
              </a:ext>
            </a:extLst>
          </p:cNvPr>
          <p:cNvSpPr/>
          <p:nvPr/>
        </p:nvSpPr>
        <p:spPr>
          <a:xfrm>
            <a:off x="9079992" y="2072081"/>
            <a:ext cx="1011964" cy="19203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2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7314686-111E-4E5D-94F1-510E0F8DB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349" y="1329641"/>
            <a:ext cx="9882231" cy="4288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777" y="243618"/>
            <a:ext cx="12027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April Revenue Collections Compared to Prior Year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558B0E-81BF-4797-81FF-E63242F83ACC}"/>
              </a:ext>
            </a:extLst>
          </p:cNvPr>
          <p:cNvSpPr txBox="1"/>
          <p:nvPr/>
        </p:nvSpPr>
        <p:spPr>
          <a:xfrm>
            <a:off x="1543737" y="5821012"/>
            <a:ext cx="519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Higher April Income Tax Payment this year.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57043E8-E3B3-46E9-88E8-1D3D9585BD83}"/>
              </a:ext>
            </a:extLst>
          </p:cNvPr>
          <p:cNvSpPr/>
          <p:nvPr/>
        </p:nvSpPr>
        <p:spPr>
          <a:xfrm>
            <a:off x="6659933" y="4140932"/>
            <a:ext cx="898548" cy="2224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FB468C41-1C85-447C-9654-99AA635FE07B}"/>
              </a:ext>
            </a:extLst>
          </p:cNvPr>
          <p:cNvCxnSpPr>
            <a:cxnSpLocks/>
          </p:cNvCxnSpPr>
          <p:nvPr/>
        </p:nvCxnSpPr>
        <p:spPr>
          <a:xfrm flipV="1">
            <a:off x="4286774" y="4363408"/>
            <a:ext cx="2373159" cy="1534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5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8449" y="167942"/>
            <a:ext cx="1061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YTD Revenue Collections Compared to Prior Year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558B0E-81BF-4797-81FF-E63242F83ACC}"/>
              </a:ext>
            </a:extLst>
          </p:cNvPr>
          <p:cNvSpPr txBox="1"/>
          <p:nvPr/>
        </p:nvSpPr>
        <p:spPr>
          <a:xfrm>
            <a:off x="2715810" y="5867698"/>
            <a:ext cx="8099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Local tax: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income tax phase in</a:t>
            </a:r>
          </a:p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State revenue: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timing of reductions</a:t>
            </a:r>
          </a:p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All other revenue: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lower return of advances, lower interest earnings, BWC refunds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D574C40-F10E-4DD6-BE3D-7DFF85C91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476" y="1295400"/>
            <a:ext cx="8807479" cy="464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9783" y="167942"/>
            <a:ext cx="11241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YTD Income Tax Collections Compared to Estimate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558B0E-81BF-4797-81FF-E63242F83ACC}"/>
              </a:ext>
            </a:extLst>
          </p:cNvPr>
          <p:cNvSpPr txBox="1"/>
          <p:nvPr/>
        </p:nvSpPr>
        <p:spPr>
          <a:xfrm>
            <a:off x="1520333" y="5789562"/>
            <a:ext cx="809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The income tax is $625,000 above estimates derived from ODT timeline estimates after being generally on target the first five payments and despite COVID impacts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AC07C6-8E5B-476D-843F-2CB60CACA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712" y="1443037"/>
            <a:ext cx="993457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83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1097" y="167130"/>
            <a:ext cx="10449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April Expenditures Compared to Prior Year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5C25C4E-4166-459C-AD1A-05B534C4F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16" y="1546014"/>
            <a:ext cx="10304608" cy="425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6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AF97E7C-887A-4BB9-B70D-72A8635C1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33" y="1433931"/>
            <a:ext cx="9033108" cy="4146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129" y="199828"/>
            <a:ext cx="9251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YTD Expenditures Compared to Prior Year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558B0E-81BF-4797-81FF-E63242F83ACC}"/>
              </a:ext>
            </a:extLst>
          </p:cNvPr>
          <p:cNvSpPr txBox="1"/>
          <p:nvPr/>
        </p:nvSpPr>
        <p:spPr>
          <a:xfrm>
            <a:off x="1361140" y="5867698"/>
            <a:ext cx="8678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Salaries &amp; Benefits: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duplicate insurance payment in July due to software conversion</a:t>
            </a:r>
          </a:p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Purchased Services: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likely to remain below last year and below estimate</a:t>
            </a:r>
          </a:p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All Other Expenditures: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no transfer for athletic complex this year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51309AD-2468-4F01-9D0B-59065FFE1255}"/>
              </a:ext>
            </a:extLst>
          </p:cNvPr>
          <p:cNvSpPr/>
          <p:nvPr/>
        </p:nvSpPr>
        <p:spPr>
          <a:xfrm>
            <a:off x="7173796" y="4321242"/>
            <a:ext cx="2168165" cy="6561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2FD4C33D-C9D8-4EE6-B479-FF0742F9C09F}"/>
              </a:ext>
            </a:extLst>
          </p:cNvPr>
          <p:cNvCxnSpPr>
            <a:cxnSpLocks/>
          </p:cNvCxnSpPr>
          <p:nvPr/>
        </p:nvCxnSpPr>
        <p:spPr>
          <a:xfrm flipH="1">
            <a:off x="9341962" y="4649296"/>
            <a:ext cx="5839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6ABBB02-0979-4414-84FC-068202B02E06}"/>
              </a:ext>
            </a:extLst>
          </p:cNvPr>
          <p:cNvSpPr txBox="1"/>
          <p:nvPr/>
        </p:nvSpPr>
        <p:spPr>
          <a:xfrm>
            <a:off x="10166130" y="3682921"/>
            <a:ext cx="16742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Primarily due to the athletic complex transfer last year</a:t>
            </a:r>
            <a:endParaRPr lang="en-US" dirty="0">
              <a:solidFill>
                <a:srgbClr val="0D1524"/>
              </a:solidFill>
              <a:latin typeface="FreightText Pro Light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4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65931" y="230539"/>
            <a:ext cx="4460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Cash Reconciliation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105" y="1406693"/>
            <a:ext cx="767715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AAAC6F13D06E40B7CA577DD82976C9" ma:contentTypeVersion="12" ma:contentTypeDescription="Create a new document." ma:contentTypeScope="" ma:versionID="46ce54a9f1a1a06f06a0ddfd202cd2ba">
  <xsd:schema xmlns:xsd="http://www.w3.org/2001/XMLSchema" xmlns:xs="http://www.w3.org/2001/XMLSchema" xmlns:p="http://schemas.microsoft.com/office/2006/metadata/properties" xmlns:ns3="eb8bf3a9-1d15-40fb-92dc-e0551d6357e9" xmlns:ns4="29feb2e9-20bb-49d6-9af5-c829afca6e7c" targetNamespace="http://schemas.microsoft.com/office/2006/metadata/properties" ma:root="true" ma:fieldsID="f32e0e56c69627eaa7c85692614d6451" ns3:_="" ns4:_="">
    <xsd:import namespace="eb8bf3a9-1d15-40fb-92dc-e0551d6357e9"/>
    <xsd:import namespace="29feb2e9-20bb-49d6-9af5-c829afca6e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bf3a9-1d15-40fb-92dc-e0551d6357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eb2e9-20bb-49d6-9af5-c829afca6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45967F-7560-4AF9-9CD5-D3D98FA1E8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8bf3a9-1d15-40fb-92dc-e0551d6357e9"/>
    <ds:schemaRef ds:uri="29feb2e9-20bb-49d6-9af5-c829afca6e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8E70C-DF2C-4FF1-939C-7B86F75EAE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655ABB-F435-4A5B-B3AF-1538CB86E26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29feb2e9-20bb-49d6-9af5-c829afca6e7c"/>
    <ds:schemaRef ds:uri="http://purl.org/dc/elements/1.1/"/>
    <ds:schemaRef ds:uri="http://schemas.microsoft.com/office/2006/metadata/properties"/>
    <ds:schemaRef ds:uri="eb8bf3a9-1d15-40fb-92dc-e0551d6357e9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8422</TotalTime>
  <Words>171</Words>
  <Application>Microsoft Office PowerPoint</Application>
  <PresentationFormat>Widescreen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FreightText Pro Light</vt:lpstr>
      <vt:lpstr>Gordita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Granville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Treolo</dc:creator>
  <cp:lastModifiedBy>GrifTo</cp:lastModifiedBy>
  <cp:revision>40</cp:revision>
  <dcterms:created xsi:type="dcterms:W3CDTF">2020-05-11T15:05:09Z</dcterms:created>
  <dcterms:modified xsi:type="dcterms:W3CDTF">2021-05-13T13:47:17Z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0x0101000CAAAC6F13D06E40B7CA577DD82976C9</vt:lpwstr>
  </property>
</Properties>
</file>